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0" r:id="rId6"/>
    <p:sldId id="263" r:id="rId7"/>
    <p:sldId id="261" r:id="rId8"/>
    <p:sldId id="264" r:id="rId9"/>
    <p:sldId id="266" r:id="rId10"/>
    <p:sldId id="262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D3E25-89E0-457E-98E6-6B6F52899041}" type="datetimeFigureOut">
              <a:rPr lang="es-ES" smtClean="0"/>
              <a:pPr/>
              <a:t>23/10/2016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4A1EE-3B8A-4D42-8116-A4DBE380FF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jcastellet@multirail.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72816"/>
            <a:ext cx="374133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548680"/>
            <a:ext cx="250772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7 Imagen" descr="TCS Tran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3879501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C:\Users\jcastellet\Documents\Fotos\Cont. Liquidos\PICT11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772816"/>
            <a:ext cx="3719884" cy="2789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99592" y="4941168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400" dirty="0" smtClean="0"/>
              <a:t>LA INTERMODALIDAD EN LA LOGISTICA DE APROVISIONAMIENTO</a:t>
            </a:r>
          </a:p>
          <a:p>
            <a:pPr algn="ctr"/>
            <a:r>
              <a:rPr lang="ca-ES" sz="3200" b="1" dirty="0" smtClean="0">
                <a:solidFill>
                  <a:schemeClr val="tx2"/>
                </a:solidFill>
              </a:rPr>
              <a:t>Ferrocarril - Carretera</a:t>
            </a:r>
            <a:endParaRPr lang="ca-ES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4725144"/>
            <a:ext cx="7992888" cy="1368152"/>
          </a:xfrm>
        </p:spPr>
        <p:txBody>
          <a:bodyPr>
            <a:normAutofit lnSpcReduction="10000"/>
          </a:bodyPr>
          <a:lstStyle/>
          <a:p>
            <a:r>
              <a:rPr lang="es-ES" sz="2500" b="1" dirty="0" smtClean="0">
                <a:solidFill>
                  <a:schemeClr val="tx2"/>
                </a:solidFill>
              </a:rPr>
              <a:t>58 años de experiencia como transportistas de carretera</a:t>
            </a:r>
          </a:p>
          <a:p>
            <a:r>
              <a:rPr lang="es-ES" sz="2500" b="1" dirty="0" smtClean="0">
                <a:solidFill>
                  <a:schemeClr val="tx2"/>
                </a:solidFill>
              </a:rPr>
              <a:t>40 años de experiencia como operador intermodal</a:t>
            </a:r>
          </a:p>
          <a:p>
            <a:r>
              <a:rPr lang="es-ES" sz="2500" b="1" dirty="0">
                <a:solidFill>
                  <a:schemeClr val="tx2"/>
                </a:solidFill>
              </a:rPr>
              <a:t>2</a:t>
            </a:r>
            <a:r>
              <a:rPr lang="es-ES" sz="2500" b="1" dirty="0" smtClean="0">
                <a:solidFill>
                  <a:schemeClr val="tx2"/>
                </a:solidFill>
              </a:rPr>
              <a:t> años de experiencia como operador ferroviario</a:t>
            </a:r>
          </a:p>
          <a:p>
            <a:endParaRPr lang="es-ES" sz="2400" dirty="0" smtClean="0"/>
          </a:p>
          <a:p>
            <a:endParaRPr lang="es-ES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4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7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843808" y="126876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Quienes somos</a:t>
            </a:r>
          </a:p>
        </p:txBody>
      </p:sp>
      <p:pic>
        <p:nvPicPr>
          <p:cNvPr id="7" name="Picture 25" descr="Imagen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844824"/>
            <a:ext cx="2688471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 descr="Imagen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132856"/>
            <a:ext cx="2664296" cy="199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2492896"/>
            <a:ext cx="2766864" cy="207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7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746502" y="5877272"/>
            <a:ext cx="35573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" b="1" dirty="0" smtClean="0">
                <a:solidFill>
                  <a:schemeClr val="tx2"/>
                </a:solidFill>
                <a:cs typeface="+mn-cs"/>
              </a:rPr>
              <a:t>3</a:t>
            </a:r>
            <a:r>
              <a:rPr lang="es-ES" sz="1800" b="1" dirty="0" smtClean="0">
                <a:solidFill>
                  <a:schemeClr val="tx2"/>
                </a:solidFill>
                <a:cs typeface="+mn-cs"/>
              </a:rPr>
              <a:t> FRECUENCIAS SEMANALES</a:t>
            </a:r>
          </a:p>
          <a:p>
            <a:pPr algn="ctr" eaLnBrk="1" hangingPunct="1">
              <a:defRPr/>
            </a:pPr>
            <a:r>
              <a:rPr lang="es-ES" sz="1800" b="1" dirty="0" smtClean="0">
                <a:solidFill>
                  <a:schemeClr val="tx2"/>
                </a:solidFill>
                <a:cs typeface="+mn-cs"/>
              </a:rPr>
              <a:t>Servicio </a:t>
            </a:r>
            <a:r>
              <a:rPr lang="es-ES" sz="1800" b="1" dirty="0" err="1" smtClean="0">
                <a:solidFill>
                  <a:schemeClr val="tx2"/>
                </a:solidFill>
                <a:cs typeface="+mn-cs"/>
              </a:rPr>
              <a:t>multicliente</a:t>
            </a:r>
            <a:endParaRPr lang="es-ES" sz="1800" b="1" dirty="0" smtClean="0">
              <a:solidFill>
                <a:schemeClr val="tx2"/>
              </a:solidFill>
              <a:cs typeface="+mn-cs"/>
            </a:endParaRPr>
          </a:p>
        </p:txBody>
      </p:sp>
      <p:pic>
        <p:nvPicPr>
          <p:cNvPr id="8" name="Picture 5" descr="C:\Users\JFont\Pictures\Multirail\Mapa España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314624"/>
            <a:ext cx="6231657" cy="437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683568" y="1772816"/>
            <a:ext cx="6696744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600" b="1" dirty="0">
                <a:latin typeface="Calibri" pitchFamily="34" charset="0"/>
              </a:rPr>
              <a:t>¿Qué necesita el ferrocarril de </a:t>
            </a:r>
            <a:r>
              <a:rPr lang="es-ES" sz="36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Inversiones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Gestion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Ayudas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Menos dificultades</a:t>
            </a:r>
            <a:endParaRPr lang="es-ES" sz="3600" b="1" dirty="0">
              <a:latin typeface="Calibri" pitchFamily="34" charset="0"/>
            </a:endParaRPr>
          </a:p>
        </p:txBody>
      </p:sp>
      <p:pic>
        <p:nvPicPr>
          <p:cNvPr id="3074" name="Picture 2" descr="C:\Users\JCastellet\Documents\Varios\Dibujo tr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587257"/>
            <a:ext cx="3737992" cy="32707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539552" y="3140968"/>
            <a:ext cx="820896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" sz="2800" b="1" dirty="0">
                <a:solidFill>
                  <a:schemeClr val="tx2"/>
                </a:solidFill>
              </a:rPr>
              <a:t>Pequeñas inversiones </a:t>
            </a:r>
            <a:r>
              <a:rPr lang="es-ES" sz="2800" b="1" dirty="0" smtClean="0">
                <a:solidFill>
                  <a:schemeClr val="tx2"/>
                </a:solidFill>
              </a:rPr>
              <a:t>enfocadas:</a:t>
            </a:r>
          </a:p>
          <a:p>
            <a:pPr>
              <a:buFontTx/>
              <a:buChar char="-"/>
            </a:pPr>
            <a:endParaRPr lang="es-ES" sz="2800" b="1" dirty="0">
              <a:solidFill>
                <a:schemeClr val="tx2"/>
              </a:solidFill>
            </a:endParaRPr>
          </a:p>
          <a:p>
            <a:pPr lvl="1">
              <a:buFontTx/>
              <a:buChar char="-"/>
            </a:pPr>
            <a:r>
              <a:rPr lang="es-ES" sz="2800" b="1" dirty="0">
                <a:solidFill>
                  <a:schemeClr val="tx2"/>
                </a:solidFill>
              </a:rPr>
              <a:t> Apartaderos más largos.</a:t>
            </a:r>
          </a:p>
          <a:p>
            <a:pPr lvl="1">
              <a:buFontTx/>
              <a:buChar char="-"/>
            </a:pPr>
            <a:r>
              <a:rPr lang="es-ES" sz="2800" b="1" dirty="0">
                <a:solidFill>
                  <a:schemeClr val="tx2"/>
                </a:solidFill>
              </a:rPr>
              <a:t> Algunos gálibos mayores.</a:t>
            </a:r>
          </a:p>
          <a:p>
            <a:pPr lvl="1">
              <a:buFontTx/>
              <a:buChar char="-"/>
            </a:pPr>
            <a:r>
              <a:rPr lang="es-ES" sz="2800" b="1" dirty="0">
                <a:solidFill>
                  <a:schemeClr val="tx2"/>
                </a:solidFill>
              </a:rPr>
              <a:t> Electrificación y adecuación de algunos tramos de vía.</a:t>
            </a:r>
          </a:p>
          <a:p>
            <a:pPr lvl="1"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</a:rPr>
              <a:t>¿El </a:t>
            </a:r>
            <a:r>
              <a:rPr lang="es-ES" sz="2800" b="1" dirty="0">
                <a:solidFill>
                  <a:schemeClr val="tx2"/>
                </a:solidFill>
              </a:rPr>
              <a:t>“Corredor </a:t>
            </a:r>
            <a:r>
              <a:rPr lang="es-ES" sz="2800" b="1" dirty="0" smtClean="0">
                <a:solidFill>
                  <a:schemeClr val="tx2"/>
                </a:solidFill>
              </a:rPr>
              <a:t>Mediterráneo es la solución?</a:t>
            </a:r>
            <a:endParaRPr lang="es-ES" sz="2800" b="1" dirty="0">
              <a:solidFill>
                <a:schemeClr val="tx2"/>
              </a:solidFill>
            </a:endParaRPr>
          </a:p>
        </p:txBody>
      </p:sp>
      <p:pic>
        <p:nvPicPr>
          <p:cNvPr id="5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JCastellet\Documents\Varios\images9RHCSYC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420888"/>
            <a:ext cx="2600325" cy="1752600"/>
          </a:xfrm>
          <a:prstGeom prst="rect">
            <a:avLst/>
          </a:prstGeom>
          <a:noFill/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683568" y="1412776"/>
            <a:ext cx="669674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atin typeface="Calibri" pitchFamily="34" charset="0"/>
              </a:rPr>
              <a:t>¿Qué necesita el ferrocarril de </a:t>
            </a:r>
            <a:r>
              <a:rPr lang="es-ES" sz="28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r>
              <a:rPr lang="es-ES" sz="3600" b="1" dirty="0" smtClean="0">
                <a:latin typeface="Calibri" pitchFamily="34" charset="0"/>
              </a:rPr>
              <a:t>INVERSIONES</a:t>
            </a:r>
            <a:endParaRPr lang="es-ES" sz="36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6 Rectángulo"/>
          <p:cNvSpPr>
            <a:spLocks noChangeArrowheads="1"/>
          </p:cNvSpPr>
          <p:nvPr/>
        </p:nvSpPr>
        <p:spPr bwMode="auto">
          <a:xfrm>
            <a:off x="683568" y="1628800"/>
            <a:ext cx="669674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atin typeface="Calibri" pitchFamily="34" charset="0"/>
              </a:rPr>
              <a:t>¿Qué necesita el ferrocarril de </a:t>
            </a:r>
            <a:r>
              <a:rPr lang="es-ES" sz="28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r>
              <a:rPr lang="es-ES" sz="3600" b="1" dirty="0" smtClean="0">
                <a:latin typeface="Calibri" pitchFamily="34" charset="0"/>
              </a:rPr>
              <a:t>GESTION</a:t>
            </a:r>
            <a:endParaRPr lang="es-ES" sz="3600" b="1" dirty="0">
              <a:latin typeface="Calibri" pitchFamily="34" charset="0"/>
            </a:endParaRPr>
          </a:p>
        </p:txBody>
      </p:sp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539552" y="3501008"/>
            <a:ext cx="568863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</a:rPr>
              <a:t> Ampliación </a:t>
            </a:r>
            <a:r>
              <a:rPr lang="es-ES" sz="2800" b="1" dirty="0">
                <a:solidFill>
                  <a:schemeClr val="tx2"/>
                </a:solidFill>
              </a:rPr>
              <a:t>de los pesos máximos por </a:t>
            </a:r>
            <a:r>
              <a:rPr lang="es-ES" sz="2800" b="1" dirty="0" smtClean="0">
                <a:solidFill>
                  <a:schemeClr val="tx2"/>
                </a:solidFill>
              </a:rPr>
              <a:t>eje.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</a:rPr>
              <a:t> Facilitar </a:t>
            </a:r>
            <a:r>
              <a:rPr lang="es-ES" sz="2800" b="1" dirty="0">
                <a:solidFill>
                  <a:schemeClr val="tx2"/>
                </a:solidFill>
              </a:rPr>
              <a:t>la interoperabilidad (no sólo túnel Le </a:t>
            </a:r>
            <a:r>
              <a:rPr lang="es-ES" sz="2800" b="1" dirty="0" err="1">
                <a:solidFill>
                  <a:schemeClr val="tx2"/>
                </a:solidFill>
              </a:rPr>
              <a:t>Perthus</a:t>
            </a:r>
            <a:r>
              <a:rPr lang="es-ES" sz="2800" b="1" dirty="0" smtClean="0">
                <a:solidFill>
                  <a:schemeClr val="tx2"/>
                </a:solidFill>
              </a:rPr>
              <a:t>).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</a:rPr>
              <a:t> Separación </a:t>
            </a:r>
            <a:r>
              <a:rPr lang="es-ES" sz="2800" b="1" dirty="0">
                <a:solidFill>
                  <a:schemeClr val="tx2"/>
                </a:solidFill>
              </a:rPr>
              <a:t>de las líneas de viajeros y de mercancías</a:t>
            </a:r>
            <a:r>
              <a:rPr lang="es-ES" sz="2800" b="1" dirty="0" smtClean="0">
                <a:solidFill>
                  <a:schemeClr val="tx2"/>
                </a:solidFill>
              </a:rPr>
              <a:t>.</a:t>
            </a:r>
            <a:endParaRPr lang="es-ES" sz="2800" b="1" dirty="0">
              <a:solidFill>
                <a:schemeClr val="tx2"/>
              </a:solidFill>
            </a:endParaRPr>
          </a:p>
        </p:txBody>
      </p:sp>
      <p:pic>
        <p:nvPicPr>
          <p:cNvPr id="5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Castellet\Documents\Varios\ges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429000"/>
            <a:ext cx="1999109" cy="19991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6 Rectángulo"/>
          <p:cNvSpPr>
            <a:spLocks noChangeArrowheads="1"/>
          </p:cNvSpPr>
          <p:nvPr/>
        </p:nvSpPr>
        <p:spPr bwMode="auto">
          <a:xfrm>
            <a:off x="755576" y="1556792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atin typeface="Calibri" pitchFamily="34" charset="0"/>
              </a:rPr>
              <a:t>¿Qué necesita el ferrocarril de </a:t>
            </a:r>
            <a:r>
              <a:rPr lang="es-ES" sz="28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r>
              <a:rPr lang="es-ES" sz="2800" b="1" dirty="0" smtClean="0">
                <a:latin typeface="Calibri" pitchFamily="34" charset="0"/>
              </a:rPr>
              <a:t>AYUDAS</a:t>
            </a:r>
            <a:endParaRPr lang="es-ES" sz="2800" b="1" dirty="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5576" y="3212976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</a:t>
            </a:r>
            <a:r>
              <a:rPr lang="es-ES" sz="2800" b="1" dirty="0" smtClean="0">
                <a:solidFill>
                  <a:schemeClr val="tx2"/>
                </a:solidFill>
              </a:rPr>
              <a:t> A la inversión en activos.</a:t>
            </a:r>
          </a:p>
          <a:p>
            <a:pPr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Al </a:t>
            </a:r>
            <a:r>
              <a:rPr lang="es-ES" sz="2800" b="1" dirty="0" smtClean="0">
                <a:solidFill>
                  <a:schemeClr val="tx2"/>
                </a:solidFill>
              </a:rPr>
              <a:t>lanzamiento de servicios </a:t>
            </a:r>
            <a:r>
              <a:rPr lang="es-ES" sz="2800" b="1" dirty="0" err="1" smtClean="0">
                <a:solidFill>
                  <a:schemeClr val="tx2"/>
                </a:solidFill>
              </a:rPr>
              <a:t>multicliente</a:t>
            </a:r>
            <a:r>
              <a:rPr lang="es-ES" sz="2800" b="1" dirty="0" smtClean="0">
                <a:solidFill>
                  <a:schemeClr val="tx2"/>
                </a:solidFill>
              </a:rPr>
              <a:t>.</a:t>
            </a:r>
          </a:p>
          <a:p>
            <a:pPr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Traspaso </a:t>
            </a:r>
            <a:r>
              <a:rPr lang="es-ES" sz="2800" b="1" dirty="0">
                <a:solidFill>
                  <a:schemeClr val="tx2"/>
                </a:solidFill>
              </a:rPr>
              <a:t>de flujos de la carretera al </a:t>
            </a:r>
            <a:r>
              <a:rPr lang="es-ES" sz="2800" b="1" dirty="0" smtClean="0">
                <a:solidFill>
                  <a:schemeClr val="tx2"/>
                </a:solidFill>
              </a:rPr>
              <a:t>ferrocarril.</a:t>
            </a:r>
          </a:p>
          <a:p>
            <a:pPr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</a:t>
            </a:r>
            <a:r>
              <a:rPr lang="es-ES" sz="2800" b="1" dirty="0">
                <a:solidFill>
                  <a:schemeClr val="tx2"/>
                </a:solidFill>
              </a:rPr>
              <a:t>¿Por qué no un “</a:t>
            </a:r>
            <a:r>
              <a:rPr lang="es-ES" sz="2800" b="1" dirty="0" err="1">
                <a:solidFill>
                  <a:schemeClr val="tx2"/>
                </a:solidFill>
              </a:rPr>
              <a:t>ferrobono</a:t>
            </a:r>
            <a:r>
              <a:rPr lang="es-ES" sz="2800" b="1" dirty="0" smtClean="0">
                <a:solidFill>
                  <a:schemeClr val="tx2"/>
                </a:solidFill>
              </a:rPr>
              <a:t>”?</a:t>
            </a:r>
            <a:endParaRPr lang="es-ES" sz="2800" b="1" dirty="0">
              <a:solidFill>
                <a:schemeClr val="tx2"/>
              </a:solidFill>
            </a:endParaRPr>
          </a:p>
        </p:txBody>
      </p:sp>
      <p:pic>
        <p:nvPicPr>
          <p:cNvPr id="6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JCastellet\Documents\Varios\Ayud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284984"/>
            <a:ext cx="2366020" cy="2563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6 Rectángulo"/>
          <p:cNvSpPr>
            <a:spLocks noChangeArrowheads="1"/>
          </p:cNvSpPr>
          <p:nvPr/>
        </p:nvSpPr>
        <p:spPr bwMode="auto">
          <a:xfrm>
            <a:off x="755576" y="17008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atin typeface="Calibri" pitchFamily="34" charset="0"/>
              </a:rPr>
              <a:t>¿Qué necesita el ferrocarril de </a:t>
            </a:r>
            <a:r>
              <a:rPr lang="es-ES" sz="28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r>
              <a:rPr lang="es-ES" sz="2800" b="1" dirty="0" smtClean="0">
                <a:latin typeface="Calibri" pitchFamily="34" charset="0"/>
              </a:rPr>
              <a:t>MENOS DIFICULTADES</a:t>
            </a:r>
            <a:endParaRPr lang="es-ES" sz="2800" b="1" dirty="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3284984"/>
            <a:ext cx="61926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Reducción </a:t>
            </a:r>
            <a:r>
              <a:rPr lang="es-ES" sz="2800" b="1" dirty="0">
                <a:solidFill>
                  <a:schemeClr val="tx2"/>
                </a:solidFill>
              </a:rPr>
              <a:t>de </a:t>
            </a:r>
            <a:r>
              <a:rPr lang="es-ES" sz="2800" b="1" dirty="0" smtClean="0">
                <a:solidFill>
                  <a:schemeClr val="tx2"/>
                </a:solidFill>
              </a:rPr>
              <a:t>cánones.</a:t>
            </a:r>
            <a:endParaRPr lang="es-ES" sz="2800" b="1" dirty="0">
              <a:solidFill>
                <a:schemeClr val="tx2"/>
              </a:solidFill>
            </a:endParaRPr>
          </a:p>
          <a:p>
            <a:pPr marL="0" lvl="1"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Menos trabas a las compañías privadas.</a:t>
            </a:r>
          </a:p>
          <a:p>
            <a:pPr marL="0" lvl="1">
              <a:buFontTx/>
              <a:buChar char="-"/>
              <a:defRPr/>
            </a:pPr>
            <a:r>
              <a:rPr lang="es-ES" sz="2800" b="1" dirty="0" smtClean="0">
                <a:solidFill>
                  <a:schemeClr val="tx2"/>
                </a:solidFill>
              </a:rPr>
              <a:t> Establecimiento </a:t>
            </a:r>
            <a:r>
              <a:rPr lang="es-ES" sz="2800" b="1" dirty="0">
                <a:solidFill>
                  <a:schemeClr val="tx2"/>
                </a:solidFill>
              </a:rPr>
              <a:t>de ventajas competitivas al transporte intermodal (no aplicación restricciones circulación, mayor tonelaje,…) </a:t>
            </a:r>
          </a:p>
        </p:txBody>
      </p:sp>
      <p:pic>
        <p:nvPicPr>
          <p:cNvPr id="6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Castellet\Documents\Varios\impediment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212976"/>
            <a:ext cx="2222376" cy="2222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6 Rectángulo"/>
          <p:cNvSpPr>
            <a:spLocks noChangeArrowheads="1"/>
          </p:cNvSpPr>
          <p:nvPr/>
        </p:nvSpPr>
        <p:spPr bwMode="auto">
          <a:xfrm>
            <a:off x="611560" y="2276872"/>
            <a:ext cx="763284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latin typeface="Calibri" pitchFamily="34" charset="0"/>
              </a:rPr>
              <a:t>¿Qué necesita el ferrocarril de </a:t>
            </a:r>
            <a:r>
              <a:rPr lang="es-ES" sz="2800" b="1" dirty="0" smtClean="0">
                <a:latin typeface="Calibri" pitchFamily="34" charset="0"/>
              </a:rPr>
              <a:t>mercancías?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En definitiva:</a:t>
            </a:r>
          </a:p>
          <a:p>
            <a:endParaRPr lang="es-ES" sz="2800" b="1" dirty="0" smtClean="0">
              <a:solidFill>
                <a:schemeClr val="tx2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Menos palabras </a:t>
            </a:r>
          </a:p>
          <a:p>
            <a:pPr>
              <a:buFontTx/>
              <a:buChar char="-"/>
            </a:pP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s-ES" sz="2800" b="1" dirty="0" smtClean="0">
                <a:solidFill>
                  <a:schemeClr val="tx2"/>
                </a:solidFill>
                <a:latin typeface="Calibri" pitchFamily="34" charset="0"/>
              </a:rPr>
              <a:t>Más hechos</a:t>
            </a:r>
            <a:endParaRPr lang="es-ES" sz="28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6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TCS Tran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JCastellet\Documents\Varios\Acc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356992"/>
            <a:ext cx="5188071" cy="3055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0" y="2205038"/>
            <a:ext cx="91440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atin typeface="Tahoma" pitchFamily="34" charset="0"/>
              </a:rPr>
              <a:t>Muchas gracias por su atención</a:t>
            </a:r>
          </a:p>
          <a:p>
            <a:pPr algn="ctr">
              <a:defRPr/>
            </a:pPr>
            <a:endParaRPr lang="es-ES" sz="2800" dirty="0">
              <a:latin typeface="Tahoma" pitchFamily="34" charset="0"/>
            </a:endParaRPr>
          </a:p>
          <a:p>
            <a:pPr algn="ctr">
              <a:defRPr/>
            </a:pPr>
            <a:endParaRPr lang="es-ES" sz="2400" dirty="0"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chemeClr val="tx2"/>
                </a:solidFill>
                <a:latin typeface="Tahoma" pitchFamily="34" charset="0"/>
              </a:rPr>
              <a:t>Juan Castellet</a:t>
            </a:r>
          </a:p>
          <a:p>
            <a:pPr algn="ctr">
              <a:defRPr/>
            </a:pPr>
            <a:endParaRPr lang="es-ES" sz="2800" dirty="0">
              <a:latin typeface="Tahoma" pitchFamily="34" charset="0"/>
            </a:endParaRPr>
          </a:p>
          <a:p>
            <a:pPr algn="ctr">
              <a:defRPr/>
            </a:pPr>
            <a:r>
              <a:rPr lang="es-ES" sz="2800" dirty="0" smtClean="0">
                <a:latin typeface="Tahoma" pitchFamily="34" charset="0"/>
                <a:hlinkClick r:id="rId2"/>
              </a:rPr>
              <a:t>jcastellet@multirail.es</a:t>
            </a:r>
          </a:p>
          <a:p>
            <a:pPr algn="ctr">
              <a:defRPr/>
            </a:pPr>
            <a:r>
              <a:rPr lang="es-ES" sz="2800" dirty="0" smtClean="0">
                <a:latin typeface="Tahoma" pitchFamily="34" charset="0"/>
                <a:hlinkClick r:id="rId2"/>
              </a:rPr>
              <a:t>jcastellet@tcstrans.com</a:t>
            </a:r>
            <a:endParaRPr lang="es-ES" sz="2800" dirty="0">
              <a:latin typeface="Tahoma" pitchFamily="34" charset="0"/>
            </a:endParaRPr>
          </a:p>
          <a:p>
            <a:pPr algn="ctr">
              <a:defRPr/>
            </a:pPr>
            <a:endParaRPr lang="es-ES" sz="2800" dirty="0">
              <a:latin typeface="Tahoma" pitchFamily="34" charset="0"/>
            </a:endParaRPr>
          </a:p>
          <a:p>
            <a:pPr algn="ctr">
              <a:defRPr/>
            </a:pPr>
            <a:endParaRPr lang="es-ES" sz="2400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pic>
        <p:nvPicPr>
          <p:cNvPr id="4" name="Picture 4" descr="C:\Users\jcastellet\Documents\Logos\Logo Multirail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48680"/>
            <a:ext cx="2088232" cy="53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TCS Tran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8680"/>
            <a:ext cx="3879503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245</Words>
  <Application>Microsoft Office PowerPoint</Application>
  <PresentationFormat>Presentación en pantalla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Castellet</dc:creator>
  <cp:lastModifiedBy>Juan Castellet</cp:lastModifiedBy>
  <cp:revision>8</cp:revision>
  <dcterms:created xsi:type="dcterms:W3CDTF">2016-10-13T11:00:27Z</dcterms:created>
  <dcterms:modified xsi:type="dcterms:W3CDTF">2016-10-23T16:36:09Z</dcterms:modified>
</cp:coreProperties>
</file>